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92" r:id="rId3"/>
    <p:sldId id="365" r:id="rId4"/>
    <p:sldId id="366" r:id="rId5"/>
    <p:sldId id="367" r:id="rId6"/>
    <p:sldId id="369" r:id="rId7"/>
    <p:sldId id="368" r:id="rId8"/>
    <p:sldId id="361" r:id="rId9"/>
    <p:sldId id="363" r:id="rId10"/>
    <p:sldId id="362" r:id="rId11"/>
  </p:sldIdLst>
  <p:sldSz cx="9144000" cy="6858000" type="screen4x3"/>
  <p:notesSz cx="6819900" cy="99187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mbarberan" initials="m" lastIdx="1" clrIdx="0"/>
  <p:cmAuthor id="1" name="sri" initials="sri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8DF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B770D-037C-4836-A7FD-B73D1AA50394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1990" y="4711384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2567C-186A-4D70-87AA-4B6B023B9F05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842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30275" y="744538"/>
            <a:ext cx="4959350" cy="3719512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Poner</a:t>
            </a:r>
            <a:r>
              <a:rPr lang="es-ES" baseline="0" dirty="0"/>
              <a:t> pie definiciones internacionales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3382-F7AE-4BCB-A05F-249798451734}" type="slidenum">
              <a:rPr lang="es-EC" smtClean="0"/>
              <a:pPr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6309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0713-D4A0-4498-9E64-64891E779E56}" type="datetimeFigureOut">
              <a:rPr lang="es-EC" smtClean="0"/>
              <a:pPr/>
              <a:t>09/08/2016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5B170-2A7A-46ED-ABBB-D52450E3D65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2015-07-27 a las 10.24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00" y="25401"/>
            <a:ext cx="9190312" cy="6885384"/>
          </a:xfrm>
          <a:prstGeom prst="rect">
            <a:avLst/>
          </a:prstGeom>
        </p:spPr>
      </p:pic>
      <p:sp>
        <p:nvSpPr>
          <p:cNvPr id="7" name="CuadroTexto 12"/>
          <p:cNvSpPr txBox="1"/>
          <p:nvPr/>
        </p:nvSpPr>
        <p:spPr>
          <a:xfrm>
            <a:off x="7865325" y="6140345"/>
            <a:ext cx="1136658" cy="30777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Agosto, 2016</a:t>
            </a: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8" name="8 CuadroTexto"/>
          <p:cNvSpPr txBox="1">
            <a:spLocks noChangeArrowheads="1"/>
          </p:cNvSpPr>
          <p:nvPr/>
        </p:nvSpPr>
        <p:spPr bwMode="auto">
          <a:xfrm>
            <a:off x="492516" y="3025624"/>
            <a:ext cx="827002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C" sz="3200" b="1" dirty="0">
                <a:solidFill>
                  <a:schemeClr val="tx2"/>
                </a:solidFill>
              </a:rPr>
              <a:t>PROYECTO DE LEY ORGÁNICA REFORMATORIA A LA LEY DE RÉGIMEN TRIBUTARIO INTERNO Y A LA LEY DE REFORMA TRIBUTARIA</a:t>
            </a:r>
            <a:endParaRPr lang="es-EC" sz="3200" dirty="0">
              <a:solidFill>
                <a:schemeClr val="tx2"/>
              </a:solidFill>
            </a:endParaRPr>
          </a:p>
          <a:p>
            <a:r>
              <a:rPr lang="es-EC" sz="3200" b="1" dirty="0"/>
              <a:t> </a:t>
            </a:r>
            <a:endParaRPr lang="es-EC" sz="3200" dirty="0"/>
          </a:p>
        </p:txBody>
      </p:sp>
      <p:pic>
        <p:nvPicPr>
          <p:cNvPr id="12" name="Picture 2" descr="D:\ESCRITORIO\PENDIENTES\REFORMA TRIBUTARIA 2016\PPT\00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1111249" y="2614606"/>
            <a:ext cx="6993129" cy="369878"/>
          </a:xfrm>
          <a:prstGeom prst="rect">
            <a:avLst/>
          </a:prstGeom>
          <a:noFill/>
        </p:spPr>
      </p:pic>
      <p:pic>
        <p:nvPicPr>
          <p:cNvPr id="13" name="Picture 2" descr="D:\ESCRITORIO\PENDIENTES\REFORMA TRIBUTARIA 2016\PPT\00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8549" y="4110666"/>
            <a:ext cx="6993129" cy="369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8005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185 CuadroTexto"/>
          <p:cNvSpPr txBox="1">
            <a:spLocks noChangeArrowheads="1"/>
          </p:cNvSpPr>
          <p:nvPr/>
        </p:nvSpPr>
        <p:spPr bwMode="auto">
          <a:xfrm>
            <a:off x="876300" y="1589241"/>
            <a:ext cx="7594600" cy="21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endParaRPr lang="es-EC" sz="2800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endParaRPr lang="es-EC" sz="2000" dirty="0"/>
          </a:p>
          <a:p>
            <a:pPr algn="just">
              <a:lnSpc>
                <a:spcPct val="90000"/>
              </a:lnSpc>
            </a:pPr>
            <a:endParaRPr lang="es-EC" sz="2000" dirty="0"/>
          </a:p>
          <a:p>
            <a:pPr algn="just">
              <a:lnSpc>
                <a:spcPct val="90000"/>
              </a:lnSpc>
            </a:pPr>
            <a:endParaRPr lang="es-EC" sz="2000" dirty="0"/>
          </a:p>
          <a:p>
            <a:pPr algn="just">
              <a:lnSpc>
                <a:spcPct val="90000"/>
              </a:lnSpc>
            </a:pPr>
            <a:endParaRPr lang="es-EC" sz="2000" dirty="0"/>
          </a:p>
          <a:p>
            <a:pPr algn="just">
              <a:lnSpc>
                <a:spcPct val="90000"/>
              </a:lnSpc>
            </a:pPr>
            <a:endParaRPr lang="es-EC" sz="2000" dirty="0"/>
          </a:p>
          <a:p>
            <a:pPr algn="just">
              <a:lnSpc>
                <a:spcPct val="90000"/>
              </a:lnSpc>
            </a:pPr>
            <a:endParaRPr lang="es-EC" sz="2000" dirty="0"/>
          </a:p>
        </p:txBody>
      </p:sp>
      <p:sp>
        <p:nvSpPr>
          <p:cNvPr id="8" name="Rectángulo 7"/>
          <p:cNvSpPr/>
          <p:nvPr/>
        </p:nvSpPr>
        <p:spPr>
          <a:xfrm>
            <a:off x="0" y="4245004"/>
            <a:ext cx="185502" cy="2368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8"/>
          <p:cNvSpPr/>
          <p:nvPr/>
        </p:nvSpPr>
        <p:spPr>
          <a:xfrm>
            <a:off x="114300" y="1013428"/>
            <a:ext cx="8909535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C" sz="4800" b="1" dirty="0">
                <a:solidFill>
                  <a:schemeClr val="accent6"/>
                </a:solidFill>
                <a:latin typeface="+mj-lt"/>
                <a:cs typeface="Arial Black" charset="0"/>
              </a:rPr>
              <a:t>IMPACTOS</a:t>
            </a:r>
            <a:endParaRPr lang="es-ES" sz="2400" b="1" dirty="0">
              <a:solidFill>
                <a:schemeClr val="accent6"/>
              </a:solidFill>
              <a:latin typeface="+mj-lt"/>
              <a:cs typeface="Arial Black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84200" y="2400298"/>
          <a:ext cx="8051801" cy="3571517"/>
        </p:xfrm>
        <a:graphic>
          <a:graphicData uri="http://schemas.openxmlformats.org/drawingml/2006/table">
            <a:tbl>
              <a:tblPr/>
              <a:tblGrid>
                <a:gridCol w="442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Rubro</a:t>
                      </a:r>
                      <a:endParaRPr lang="es-EC" sz="1800" dirty="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Monto anual</a:t>
                      </a:r>
                      <a:endParaRPr lang="es-EC" sz="1800" dirty="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Período del Impacto</a:t>
                      </a:r>
                      <a:endParaRPr lang="es-EC" sz="180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Modificación ex aduana (para cálculo ICE)</a:t>
                      </a:r>
                      <a:endParaRPr lang="es-EC" sz="180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-2,3</a:t>
                      </a:r>
                      <a:endParaRPr lang="es-EC" sz="1800" dirty="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2016 y 2017* </a:t>
                      </a: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(500 </a:t>
                      </a:r>
                      <a:r>
                        <a:rPr lang="es-EC" sz="14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mill</a:t>
                      </a: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2016 y 1,8 2017)</a:t>
                      </a:r>
                      <a:endParaRPr lang="es-EC" sz="1800" dirty="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Incentivo</a:t>
                      </a:r>
                      <a:r>
                        <a:rPr lang="es-EC" sz="1800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sector Transporte</a:t>
                      </a:r>
                      <a:endParaRPr lang="es-EC" sz="1800" dirty="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-1,1</a:t>
                      </a:r>
                      <a:endParaRPr lang="es-EC" sz="1800" dirty="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2017</a:t>
                      </a:r>
                      <a:endParaRPr lang="es-EC" sz="180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Incentivo Medicina </a:t>
                      </a:r>
                      <a:r>
                        <a:rPr lang="es-EC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prepagada</a:t>
                      </a:r>
                      <a:endParaRPr lang="es-EC" sz="1800" dirty="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-60,01</a:t>
                      </a:r>
                      <a:endParaRPr lang="es-EC" sz="1800" dirty="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2017</a:t>
                      </a:r>
                      <a:endParaRPr lang="es-EC" sz="1800" dirty="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323">
                <a:tc>
                  <a:txBody>
                    <a:bodyPr/>
                    <a:lstStyle/>
                    <a:p>
                      <a:endParaRPr lang="es-EC" sz="1800">
                        <a:latin typeface="Times New Roman"/>
                      </a:endParaRPr>
                    </a:p>
                  </a:txBody>
                  <a:tcPr marL="37897" marR="3789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800">
                        <a:latin typeface="Times New Roman"/>
                      </a:endParaRPr>
                    </a:p>
                  </a:txBody>
                  <a:tcPr marL="37897" marR="3789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800" dirty="0">
                        <a:latin typeface="Times New Roman"/>
                      </a:endParaRPr>
                    </a:p>
                  </a:txBody>
                  <a:tcPr marL="37897" marR="3789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Gasto Tributario</a:t>
                      </a:r>
                      <a:endParaRPr lang="es-EC" sz="1800" dirty="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-63,4</a:t>
                      </a:r>
                      <a:endParaRPr lang="es-EC" sz="1800" dirty="0">
                        <a:latin typeface="Calibri"/>
                        <a:ea typeface="Calibri"/>
                      </a:endParaRPr>
                    </a:p>
                  </a:txBody>
                  <a:tcPr marL="37897" marR="37897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C" sz="2000" dirty="0">
                        <a:latin typeface="Times New Roman"/>
                        <a:ea typeface="Calibri"/>
                      </a:endParaRPr>
                    </a:p>
                  </a:txBody>
                  <a:tcPr marL="37897" marR="37897" marT="0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46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185 CuadroTexto"/>
          <p:cNvSpPr txBox="1">
            <a:spLocks noChangeArrowheads="1"/>
          </p:cNvSpPr>
          <p:nvPr/>
        </p:nvSpPr>
        <p:spPr bwMode="auto">
          <a:xfrm>
            <a:off x="482600" y="1843241"/>
            <a:ext cx="8407400" cy="336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C" i="1" dirty="0">
                <a:solidFill>
                  <a:schemeClr val="tx2"/>
                </a:solidFill>
                <a:latin typeface="+mj-lt"/>
              </a:rPr>
              <a:t>Personas Jurídicas: </a:t>
            </a:r>
          </a:p>
          <a:p>
            <a:pPr algn="just">
              <a:lnSpc>
                <a:spcPct val="90000"/>
              </a:lnSpc>
            </a:pPr>
            <a:endParaRPr lang="es-EC" i="1" dirty="0">
              <a:latin typeface="+mj-lt"/>
            </a:endParaRPr>
          </a:p>
          <a:p>
            <a:pPr algn="just">
              <a:lnSpc>
                <a:spcPct val="90000"/>
              </a:lnSpc>
            </a:pPr>
            <a:r>
              <a:rPr lang="es-EC" i="1" dirty="0">
                <a:latin typeface="+mj-lt"/>
              </a:rPr>
              <a:t>Deducción adicional por los gastos de seguros médicos y/o medicina </a:t>
            </a:r>
            <a:r>
              <a:rPr lang="es-EC" i="1" dirty="0" err="1">
                <a:latin typeface="+mj-lt"/>
              </a:rPr>
              <a:t>prepagada</a:t>
            </a:r>
            <a:r>
              <a:rPr lang="es-EC" i="1" dirty="0">
                <a:latin typeface="+mj-lt"/>
              </a:rPr>
              <a:t> contratados a favor de los trabadores: </a:t>
            </a:r>
          </a:p>
          <a:p>
            <a:pPr algn="just">
              <a:lnSpc>
                <a:spcPct val="90000"/>
              </a:lnSpc>
            </a:pPr>
            <a:endParaRPr lang="es-EC" i="1" dirty="0">
              <a:latin typeface="+mj-lt"/>
            </a:endParaRP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</a:pPr>
            <a:r>
              <a:rPr lang="es-EC" i="1" dirty="0">
                <a:latin typeface="+mj-lt"/>
              </a:rPr>
              <a:t>Hasta 100% micro y pequeñas empresas; y, </a:t>
            </a: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</a:pPr>
            <a:endParaRPr lang="es-EC" i="1" dirty="0">
              <a:latin typeface="+mj-lt"/>
            </a:endParaRP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</a:pPr>
            <a:r>
              <a:rPr lang="es-EC" i="1" dirty="0">
                <a:latin typeface="+mj-lt"/>
              </a:rPr>
              <a:t>Hasta 50% medianas y grandes empresas .</a:t>
            </a:r>
          </a:p>
          <a:p>
            <a:pPr algn="just">
              <a:lnSpc>
                <a:spcPct val="90000"/>
              </a:lnSpc>
            </a:pPr>
            <a:endParaRPr lang="es-EC" i="1" dirty="0">
              <a:latin typeface="+mj-lt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s-EC" i="1" dirty="0">
                <a:solidFill>
                  <a:schemeClr val="tx2"/>
                </a:solidFill>
                <a:latin typeface="+mj-lt"/>
              </a:rPr>
              <a:t>Condiciones: </a:t>
            </a:r>
            <a:endParaRPr lang="es-EC" i="1" dirty="0">
              <a:latin typeface="+mj-lt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s-EC" i="1" dirty="0">
                <a:latin typeface="+mj-lt"/>
              </a:rPr>
              <a:t>Para todos los trabajadores 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s-EC" i="1" dirty="0">
                <a:latin typeface="+mj-lt"/>
              </a:rPr>
              <a:t>Contratar con empresas domiciliadas en el país</a:t>
            </a:r>
            <a:r>
              <a:rPr lang="es-EC" dirty="0">
                <a:latin typeface="+mj-lt"/>
              </a:rPr>
              <a:t>.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endParaRPr lang="es-EC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4245004"/>
            <a:ext cx="185502" cy="2368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8"/>
          <p:cNvSpPr/>
          <p:nvPr/>
        </p:nvSpPr>
        <p:spPr>
          <a:xfrm>
            <a:off x="114300" y="1064228"/>
            <a:ext cx="8909535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C" sz="2400" b="1" dirty="0">
                <a:solidFill>
                  <a:schemeClr val="accent6"/>
                </a:solidFill>
                <a:latin typeface="+mj-lt"/>
                <a:cs typeface="Arial Black" charset="0"/>
              </a:rPr>
              <a:t>INCENTIVOS SEGUROS PRIVADOS Y MEDICINA PREPAGADA</a:t>
            </a:r>
          </a:p>
          <a:p>
            <a:pPr algn="ctr">
              <a:lnSpc>
                <a:spcPct val="90000"/>
              </a:lnSpc>
            </a:pPr>
            <a:r>
              <a:rPr lang="es-EC" sz="2400" b="1" dirty="0">
                <a:solidFill>
                  <a:schemeClr val="accent6"/>
                </a:solidFill>
                <a:latin typeface="+mj-lt"/>
                <a:cs typeface="Arial Black" charset="0"/>
              </a:rPr>
              <a:t>LORTI</a:t>
            </a:r>
            <a:endParaRPr lang="es-ES" sz="2400" b="1" dirty="0">
              <a:solidFill>
                <a:schemeClr val="accent6"/>
              </a:solidFill>
              <a:latin typeface="+mj-lt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46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/>
          <p:nvPr/>
        </p:nvCxnSpPr>
        <p:spPr>
          <a:xfrm rot="5400000" flipH="1" flipV="1">
            <a:off x="-382137" y="559559"/>
            <a:ext cx="7642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561792" y="480826"/>
            <a:ext cx="26883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6"/>
                </a:solidFill>
                <a:latin typeface="+mj-lt"/>
                <a:cs typeface="Arial Black" charset="0"/>
              </a:rPr>
              <a:t>GASTO TRIBUTARIO</a:t>
            </a:r>
          </a:p>
          <a:p>
            <a:pPr algn="ctr"/>
            <a:r>
              <a:rPr lang="es-ES" sz="2400" b="1" dirty="0">
                <a:solidFill>
                  <a:schemeClr val="accent6"/>
                </a:solidFill>
                <a:latin typeface="+mj-lt"/>
                <a:cs typeface="Arial Black" charset="0"/>
              </a:rPr>
              <a:t>Sociedades</a:t>
            </a:r>
          </a:p>
          <a:p>
            <a:pPr algn="ctr"/>
            <a:endParaRPr lang="es-ES" sz="2000" b="1" dirty="0"/>
          </a:p>
          <a:p>
            <a:pPr algn="ctr"/>
            <a:endParaRPr lang="es-ES" sz="2000" b="1" dirty="0"/>
          </a:p>
          <a:p>
            <a:pPr algn="ctr"/>
            <a:endParaRPr lang="es-ES" sz="2000" b="1" dirty="0"/>
          </a:p>
        </p:txBody>
      </p:sp>
      <p:sp>
        <p:nvSpPr>
          <p:cNvPr id="36" name="35 CuadroTexto"/>
          <p:cNvSpPr txBox="1"/>
          <p:nvPr/>
        </p:nvSpPr>
        <p:spPr>
          <a:xfrm>
            <a:off x="611560" y="1412776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Impacto tributario con los siguientes supuestos:  1) Incremento de cobertura de empleados de las compañías que actualmente mantienen seguros privados y 2) Incremento de empresas que aún no mantienen seguros privados 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433638"/>
            <a:ext cx="857091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4653136"/>
            <a:ext cx="9037637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77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/>
          <p:nvPr/>
        </p:nvCxnSpPr>
        <p:spPr>
          <a:xfrm rot="5400000" flipH="1" flipV="1">
            <a:off x="-382137" y="559559"/>
            <a:ext cx="7642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307375" y="269486"/>
            <a:ext cx="26883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6"/>
                </a:solidFill>
                <a:latin typeface="+mj-lt"/>
                <a:cs typeface="Arial Black" charset="0"/>
              </a:rPr>
              <a:t>GASTO TRIBUTARIO</a:t>
            </a:r>
          </a:p>
          <a:p>
            <a:pPr algn="ctr"/>
            <a:endParaRPr lang="es-ES" sz="2000" b="1" dirty="0"/>
          </a:p>
          <a:p>
            <a:pPr algn="ctr"/>
            <a:endParaRPr lang="es-ES" sz="2000" b="1" dirty="0"/>
          </a:p>
          <a:p>
            <a:pPr algn="ctr"/>
            <a:endParaRPr lang="es-ES" sz="2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2058087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000" b="1" dirty="0"/>
          </a:p>
          <a:p>
            <a:pPr algn="ctr"/>
            <a:r>
              <a:rPr lang="es-ES" sz="2800" b="1" dirty="0"/>
              <a:t>GASTO TRIBUTARIO TOTAL:  $60,01</a:t>
            </a:r>
          </a:p>
        </p:txBody>
      </p:sp>
    </p:spTree>
    <p:extLst>
      <p:ext uri="{BB962C8B-B14F-4D97-AF65-F5344CB8AC3E}">
        <p14:creationId xmlns:p14="http://schemas.microsoft.com/office/powerpoint/2010/main" val="46526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/>
          <p:nvPr/>
        </p:nvCxnSpPr>
        <p:spPr>
          <a:xfrm rot="5400000" flipH="1" flipV="1">
            <a:off x="-382137" y="559559"/>
            <a:ext cx="7642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70260" y="150626"/>
            <a:ext cx="71735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accent6"/>
                </a:solidFill>
                <a:latin typeface="+mj-lt"/>
                <a:cs typeface="Arial Black" charset="0"/>
              </a:rPr>
              <a:t>GASTOS INCURRIDOS EN EL IESS POR TITULARES DE MEDICINA PREPAGADA</a:t>
            </a:r>
          </a:p>
          <a:p>
            <a:pPr algn="ctr"/>
            <a:r>
              <a:rPr lang="es-ES" sz="2000" b="1" dirty="0">
                <a:solidFill>
                  <a:schemeClr val="accent6"/>
                </a:solidFill>
                <a:latin typeface="+mj-lt"/>
                <a:cs typeface="Arial Black" charset="0"/>
              </a:rPr>
              <a:t>(420 MIL)</a:t>
            </a:r>
          </a:p>
          <a:p>
            <a:pPr algn="ctr"/>
            <a:endParaRPr lang="es-ES" sz="2000" b="1" dirty="0"/>
          </a:p>
          <a:p>
            <a:pPr algn="ctr"/>
            <a:endParaRPr lang="es-ES" sz="2000" b="1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83965"/>
            <a:ext cx="734218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25 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420888"/>
            <a:ext cx="2676525" cy="267120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410" y="2638425"/>
            <a:ext cx="31242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26 CuadroTexto"/>
          <p:cNvSpPr txBox="1"/>
          <p:nvPr/>
        </p:nvSpPr>
        <p:spPr>
          <a:xfrm>
            <a:off x="4067944" y="2176760"/>
            <a:ext cx="4525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Clasificación de los gastos incurridos en el IESS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444" y="5085184"/>
            <a:ext cx="312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32 CuadroTexto"/>
          <p:cNvSpPr txBox="1"/>
          <p:nvPr/>
        </p:nvSpPr>
        <p:spPr>
          <a:xfrm>
            <a:off x="4127654" y="4737918"/>
            <a:ext cx="50528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Gasto realizado en el IESS y en prestadores externos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92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/>
          <p:nvPr/>
        </p:nvCxnSpPr>
        <p:spPr>
          <a:xfrm rot="5400000" flipH="1" flipV="1">
            <a:off x="-382137" y="559559"/>
            <a:ext cx="7642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70260" y="150626"/>
            <a:ext cx="71735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2000" b="1" dirty="0">
                <a:solidFill>
                  <a:schemeClr val="accent6"/>
                </a:solidFill>
                <a:latin typeface="+mj-lt"/>
                <a:cs typeface="Arial Black" charset="0"/>
              </a:rPr>
              <a:t>ANÁLISIS DE COSTOS (</a:t>
            </a:r>
            <a:r>
              <a:rPr lang="es-EC" sz="2000" b="1" dirty="0">
                <a:solidFill>
                  <a:schemeClr val="accent6"/>
                </a:solidFill>
                <a:latin typeface="+mj-lt"/>
                <a:cs typeface="Arial Black" charset="0"/>
              </a:rPr>
              <a:t>Resultados Cruce de Base de Datos SRI</a:t>
            </a:r>
          </a:p>
          <a:p>
            <a:pPr algn="ctr">
              <a:defRPr/>
            </a:pPr>
            <a:r>
              <a:rPr lang="es-EC" sz="2000" b="1" dirty="0">
                <a:solidFill>
                  <a:schemeClr val="accent6"/>
                </a:solidFill>
                <a:latin typeface="+mj-lt"/>
                <a:cs typeface="Arial Black" charset="0"/>
              </a:rPr>
              <a:t>y Seguro General de Salud Individual y Familiar)</a:t>
            </a:r>
            <a:endParaRPr lang="en-GB" sz="2000" b="1" dirty="0">
              <a:solidFill>
                <a:schemeClr val="accent6"/>
              </a:solidFill>
              <a:latin typeface="+mj-lt"/>
              <a:cs typeface="Arial Black" charset="0"/>
            </a:endParaRPr>
          </a:p>
          <a:p>
            <a:pPr algn="ctr"/>
            <a:endParaRPr lang="es-ES" sz="2000" b="1" dirty="0">
              <a:solidFill>
                <a:schemeClr val="accent6"/>
              </a:solidFill>
              <a:latin typeface="+mj-lt"/>
              <a:cs typeface="Arial Black" charset="0"/>
            </a:endParaRPr>
          </a:p>
          <a:p>
            <a:pPr algn="ctr"/>
            <a:endParaRPr lang="es-ES" sz="2000" b="1" dirty="0"/>
          </a:p>
          <a:p>
            <a:pPr algn="ctr"/>
            <a:endParaRPr lang="es-ES" sz="2000" b="1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559377"/>
              </p:ext>
            </p:extLst>
          </p:nvPr>
        </p:nvGraphicFramePr>
        <p:xfrm>
          <a:off x="1683085" y="980728"/>
          <a:ext cx="5653360" cy="4471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5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0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62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Descripción</a:t>
                      </a:r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Valor Total (US$)</a:t>
                      </a:r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Prestaciones</a:t>
                      </a:r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EC" sz="1200" b="1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Valor Promedio (US$)</a:t>
                      </a:r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Consulta Externa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31.939.499,78</a:t>
                      </a:r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107.197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297,95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Hospitalización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27.347.343,53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13.376</a:t>
                      </a:r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2.044,51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Emergencia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2.545.210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44.016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57,82</a:t>
                      </a:r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Laboratorio e Imagen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273.314,23</a:t>
                      </a:r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3.799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71,94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1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Subtotal Prestadores Internos</a:t>
                      </a:r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1" u="none" strike="noStrike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62.105.367,54</a:t>
                      </a:r>
                      <a:endParaRPr lang="es-EC" sz="1200" b="1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168.388</a:t>
                      </a:r>
                      <a:endParaRPr lang="es-EC" sz="1200" b="1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368,82</a:t>
                      </a:r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1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Subtotal Prestadores Externos</a:t>
                      </a:r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1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9.350.720,60</a:t>
                      </a:r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r>
                        <a:rPr lang="es-EC" sz="120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(1)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1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71.456.088,14</a:t>
                      </a:r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Titulares atendidos</a:t>
                      </a:r>
                      <a:r>
                        <a:rPr lang="es-EC" sz="120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(1)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111.345</a:t>
                      </a:r>
                      <a:endParaRPr lang="es-EC" sz="1200" b="0" i="1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846"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Costo por Titular Atendido</a:t>
                      </a:r>
                      <a:r>
                        <a:rPr lang="es-EC" sz="120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(1)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641,75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2671"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Costo por Beneficiario Seguros Privados y Medicina Prepagada</a:t>
                      </a:r>
                      <a:r>
                        <a:rPr lang="es-EC" sz="120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(2)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248,82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Sacrificio fiscal total nuevo</a:t>
                      </a:r>
                      <a:r>
                        <a:rPr lang="es-EC" sz="1200" b="1" i="0" u="none" strike="noStrike" baseline="300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(3)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60,99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758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0267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Beneficio para el Sistema de Salud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331,94</a:t>
                      </a:r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1187624" y="5517232"/>
            <a:ext cx="5749779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1400" b="1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Fuente: </a:t>
            </a:r>
            <a:r>
              <a:rPr lang="es-EC" sz="1400" b="1" baseline="30000" dirty="0">
                <a:solidFill>
                  <a:schemeClr val="tx2"/>
                </a:solidFill>
                <a:latin typeface="Calibri"/>
              </a:rPr>
              <a:t>(1) </a:t>
            </a:r>
            <a:r>
              <a:rPr lang="es-EC" sz="1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Bases de Datos SRI y Seguro General de Salud Individual y Familiar</a:t>
            </a:r>
          </a:p>
          <a:p>
            <a:r>
              <a:rPr lang="es-EC" sz="1400" b="1" baseline="30000" dirty="0">
                <a:solidFill>
                  <a:schemeClr val="tx2"/>
                </a:solidFill>
                <a:latin typeface="Calibri"/>
              </a:rPr>
              <a:t>(2) </a:t>
            </a:r>
            <a:r>
              <a:rPr lang="es-EC" sz="1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Superintendencia de Compañías, Valores y Seguros</a:t>
            </a:r>
          </a:p>
          <a:p>
            <a:r>
              <a:rPr lang="es-EC" sz="1400" b="1" baseline="30000" dirty="0">
                <a:solidFill>
                  <a:schemeClr val="tx2"/>
                </a:solidFill>
                <a:latin typeface="Calibri"/>
              </a:rPr>
              <a:t>(3) </a:t>
            </a:r>
            <a:r>
              <a:rPr lang="es-EC" sz="1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SRI</a:t>
            </a:r>
          </a:p>
          <a:p>
            <a:r>
              <a:rPr lang="es-EC" sz="1400" b="1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Elaboración:</a:t>
            </a:r>
            <a:r>
              <a:rPr lang="es-EC" sz="1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C" sz="1400" b="1" baseline="30000" dirty="0">
                <a:solidFill>
                  <a:schemeClr val="tx2"/>
                </a:solidFill>
                <a:latin typeface="Calibri"/>
              </a:rPr>
              <a:t>(1) </a:t>
            </a:r>
            <a:r>
              <a:rPr lang="es-EC" sz="1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Andrade A.</a:t>
            </a:r>
          </a:p>
          <a:p>
            <a:r>
              <a:rPr lang="es-EC" sz="1400" b="1" baseline="30000" dirty="0">
                <a:solidFill>
                  <a:schemeClr val="tx2"/>
                </a:solidFill>
                <a:latin typeface="Calibri"/>
              </a:rPr>
              <a:t>(2) </a:t>
            </a:r>
            <a:r>
              <a:rPr lang="es-EC" sz="1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Quevedo MC; Machado JL</a:t>
            </a:r>
          </a:p>
        </p:txBody>
      </p:sp>
    </p:spTree>
    <p:extLst>
      <p:ext uri="{BB962C8B-B14F-4D97-AF65-F5344CB8AC3E}">
        <p14:creationId xmlns:p14="http://schemas.microsoft.com/office/powerpoint/2010/main" val="120927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/>
          <p:nvPr/>
        </p:nvCxnSpPr>
        <p:spPr>
          <a:xfrm rot="5400000" flipH="1" flipV="1">
            <a:off x="-382137" y="559559"/>
            <a:ext cx="7642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70260" y="150626"/>
            <a:ext cx="7173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6"/>
                </a:solidFill>
                <a:latin typeface="+mj-lt"/>
                <a:cs typeface="Arial Black" charset="0"/>
              </a:rPr>
              <a:t>Beneficios Sociales No Cuantificados</a:t>
            </a:r>
          </a:p>
          <a:p>
            <a:pPr algn="ctr"/>
            <a:endParaRPr lang="es-ES" sz="3200" b="1" dirty="0"/>
          </a:p>
          <a:p>
            <a:pPr algn="ctr"/>
            <a:endParaRPr lang="es-ES" sz="32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52138" y="1271760"/>
            <a:ext cx="8101013" cy="5283870"/>
          </a:xfrm>
          <a:prstGeom prst="rect">
            <a:avLst/>
          </a:prstGeom>
          <a:gradFill rotWithShape="1">
            <a:gsLst>
              <a:gs pos="0">
                <a:srgbClr val="E8FCF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C" sz="20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es-EC" sz="32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Sostenibilidad del Sistema Nacional de Salud.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es-EC" sz="32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Oportunidad de atención.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es-EC" sz="32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Mejora de la calidad de vida.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es-EC" sz="32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Reducción del ausentismo laboral.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es-EC" sz="32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Mayor identificación del personal con la compañía que contrata un plan de medicina </a:t>
            </a:r>
            <a:r>
              <a:rPr kumimoji="0" lang="es-EC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prepagada</a:t>
            </a:r>
            <a:r>
              <a:rPr kumimoji="0" lang="es-EC" sz="32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o un plan de seguro de asistencia médica. </a:t>
            </a:r>
            <a:endParaRPr kumimoji="0" lang="es-EC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C" sz="2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C" sz="24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2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185 CuadroTexto"/>
          <p:cNvSpPr txBox="1">
            <a:spLocks noChangeArrowheads="1"/>
          </p:cNvSpPr>
          <p:nvPr/>
        </p:nvSpPr>
        <p:spPr bwMode="auto">
          <a:xfrm>
            <a:off x="876300" y="1589241"/>
            <a:ext cx="7594600" cy="516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es-EC" sz="2600" i="1" dirty="0"/>
              <a:t>Las operadoras de transporte público y comercial legalmente constituidas no considerarán en el cálculo del anticipo, tanto en activos, gasto y patrimonio, el valor de las unidades de transporte con las que cumplen su actividad económica. (LORTI)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es-EC" sz="2600" i="1" dirty="0"/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es-EC" sz="2600" i="1" dirty="0"/>
              <a:t>Exoneración del Impuesto a la propiedad vehículos  de servicio público de propiedad de choferes profesionales, a razón de un vehículo por cada titular; </a:t>
            </a:r>
            <a:r>
              <a:rPr lang="es-EC" sz="2600" i="1" u="sng" dirty="0">
                <a:solidFill>
                  <a:schemeClr val="tx2"/>
                </a:solidFill>
              </a:rPr>
              <a:t>así como los de propiedad de operadoras de transporte público de pasajeros y taxis legalmente constituidas</a:t>
            </a:r>
            <a:r>
              <a:rPr lang="es-EC" sz="2600" i="1" dirty="0"/>
              <a:t>. (</a:t>
            </a:r>
            <a:r>
              <a:rPr lang="es-ES" sz="2600" dirty="0"/>
              <a:t>Ley de Reforma Tributaria)</a:t>
            </a:r>
            <a:endParaRPr lang="es-EC" sz="2600" i="1" dirty="0"/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es-EC" sz="2800" dirty="0">
              <a:solidFill>
                <a:schemeClr val="tx2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4245004"/>
            <a:ext cx="185502" cy="2368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8"/>
          <p:cNvSpPr/>
          <p:nvPr/>
        </p:nvSpPr>
        <p:spPr>
          <a:xfrm>
            <a:off x="234465" y="861028"/>
            <a:ext cx="8909535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C" sz="2400" b="1" dirty="0">
                <a:solidFill>
                  <a:schemeClr val="accent6"/>
                </a:solidFill>
                <a:latin typeface="+mj-lt"/>
                <a:cs typeface="Arial Black" charset="0"/>
              </a:rPr>
              <a:t>INCENTIVOS SECTOR TRANSPORTE</a:t>
            </a:r>
            <a:endParaRPr lang="es-ES" sz="2400" b="1" dirty="0">
              <a:solidFill>
                <a:schemeClr val="accent6"/>
              </a:solidFill>
              <a:latin typeface="+mj-lt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462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185 CuadroTexto"/>
          <p:cNvSpPr txBox="1">
            <a:spLocks noChangeArrowheads="1"/>
          </p:cNvSpPr>
          <p:nvPr/>
        </p:nvSpPr>
        <p:spPr bwMode="auto">
          <a:xfrm>
            <a:off x="850900" y="2084541"/>
            <a:ext cx="7594600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90000"/>
              </a:lnSpc>
            </a:pPr>
            <a:endParaRPr lang="es-EC" sz="2800" i="1" dirty="0"/>
          </a:p>
          <a:p>
            <a:pPr marL="514350" indent="-514350" algn="just">
              <a:lnSpc>
                <a:spcPct val="90000"/>
              </a:lnSpc>
            </a:pPr>
            <a:r>
              <a:rPr lang="es-EC" sz="2800" i="1" dirty="0"/>
              <a:t>	Se armoniza la  definición de precio ex aduana para el cálculo del IVA y del ICE. </a:t>
            </a:r>
          </a:p>
          <a:p>
            <a:pPr marL="514350" indent="-514350" algn="just">
              <a:lnSpc>
                <a:spcPct val="90000"/>
              </a:lnSpc>
            </a:pPr>
            <a:endParaRPr lang="es-EC" sz="2800" i="1" dirty="0"/>
          </a:p>
          <a:p>
            <a:pPr marL="514350" indent="-514350" algn="just">
              <a:lnSpc>
                <a:spcPct val="90000"/>
              </a:lnSpc>
            </a:pPr>
            <a:r>
              <a:rPr lang="es-EC" sz="2800" i="1" dirty="0"/>
              <a:t>	Se equipara a la definición ex aduana del Art. 59 del IVA.</a:t>
            </a:r>
            <a:endParaRPr lang="es-EC" sz="2800" dirty="0">
              <a:solidFill>
                <a:schemeClr val="tx2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4245004"/>
            <a:ext cx="185502" cy="2368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8"/>
          <p:cNvSpPr/>
          <p:nvPr/>
        </p:nvSpPr>
        <p:spPr>
          <a:xfrm>
            <a:off x="114300" y="949928"/>
            <a:ext cx="8909535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C" sz="2400" b="1" dirty="0">
                <a:solidFill>
                  <a:schemeClr val="accent6"/>
                </a:solidFill>
                <a:latin typeface="+mj-lt"/>
                <a:cs typeface="Arial Black" charset="0"/>
              </a:rPr>
              <a:t>UNIFICACIÓN DE LA DEFINICIÓN EX ADUANA PARA  BIENES IMPORTADOS</a:t>
            </a:r>
            <a:endParaRPr lang="es-ES" sz="2400" b="1" dirty="0">
              <a:solidFill>
                <a:schemeClr val="accent6"/>
              </a:solidFill>
              <a:latin typeface="+mj-lt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462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15161</TotalTime>
  <Words>505</Words>
  <Application>Microsoft Office PowerPoint</Application>
  <PresentationFormat>Presentación en pantalla (4:3)</PresentationFormat>
  <Paragraphs>113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Tahoma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mmbarberan</dc:creator>
  <cp:lastModifiedBy>Ana Belen Serrano</cp:lastModifiedBy>
  <cp:revision>364</cp:revision>
  <dcterms:created xsi:type="dcterms:W3CDTF">2015-08-04T16:26:54Z</dcterms:created>
  <dcterms:modified xsi:type="dcterms:W3CDTF">2016-08-09T22:14:02Z</dcterms:modified>
</cp:coreProperties>
</file>